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0" r:id="rId8"/>
    <p:sldId id="271" r:id="rId9"/>
    <p:sldId id="272" r:id="rId10"/>
    <p:sldId id="273" r:id="rId11"/>
    <p:sldId id="275" r:id="rId12"/>
    <p:sldId id="262" r:id="rId13"/>
    <p:sldId id="277" r:id="rId14"/>
    <p:sldId id="263" r:id="rId15"/>
    <p:sldId id="276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07" autoAdjust="0"/>
  </p:normalViewPr>
  <p:slideViewPr>
    <p:cSldViewPr snapToGrid="0">
      <p:cViewPr varScale="1">
        <p:scale>
          <a:sx n="65" d="100"/>
          <a:sy n="65" d="100"/>
        </p:scale>
        <p:origin x="-918" y="-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4"/>
  <c:chart>
    <c:title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view3D>
      <c:rotX val="5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учеников</c:v>
                </c:pt>
              </c:strCache>
            </c:strRef>
          </c:tx>
          <c:dPt>
            <c:idx val="0"/>
            <c:spPr>
              <a:solidFill>
                <a:schemeClr val="accent2">
                  <a:shade val="58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1"/>
            <c:spPr>
              <a:solidFill>
                <a:schemeClr val="accent2">
                  <a:shade val="8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"/>
            <c:spPr>
              <a:solidFill>
                <a:schemeClr val="accent2">
                  <a:tint val="86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3"/>
            <c:spPr>
              <a:solidFill>
                <a:schemeClr val="accent2">
                  <a:tint val="58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Percent val="1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без ошибок</c:v>
                </c:pt>
                <c:pt idx="1">
                  <c:v>1 ошибка</c:v>
                </c:pt>
                <c:pt idx="2">
                  <c:v>2 ошибки </c:v>
                </c:pt>
                <c:pt idx="3">
                  <c:v>не справились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13</c:v>
                </c:pt>
                <c:pt idx="1">
                  <c:v>3</c:v>
                </c:pt>
                <c:pt idx="2">
                  <c:v>6</c:v>
                </c:pt>
                <c:pt idx="3">
                  <c:v>8</c:v>
                </c:pt>
              </c:numCache>
            </c:numRef>
          </c:val>
        </c:ser>
        <c:dLbls>
          <c:showPercent val="1"/>
        </c:dLbls>
      </c:pie3DChart>
      <c:spPr>
        <a:noFill/>
        <a:ln>
          <a:noFill/>
        </a:ln>
        <a:effectLst/>
      </c:spPr>
    </c:plotArea>
    <c:legend>
      <c:legendPos val="r"/>
      <c:layout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22E5-7BFD-440B-A53D-0449DAF56E32}" type="datetimeFigureOut">
              <a:rPr lang="ru-RU" smtClean="0"/>
              <a:pPr/>
              <a:t>17.05.2019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632CE-8DE3-46F6-8839-C19228292A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7175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22E5-7BFD-440B-A53D-0449DAF56E32}" type="datetimeFigureOut">
              <a:rPr lang="ru-RU" smtClean="0"/>
              <a:pPr/>
              <a:t>17.05.2019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632CE-8DE3-46F6-8839-C19228292A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5986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22E5-7BFD-440B-A53D-0449DAF56E32}" type="datetimeFigureOut">
              <a:rPr lang="ru-RU" smtClean="0"/>
              <a:pPr/>
              <a:t>17.05.2019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632CE-8DE3-46F6-8839-C19228292A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4582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22E5-7BFD-440B-A53D-0449DAF56E32}" type="datetimeFigureOut">
              <a:rPr lang="ru-RU" smtClean="0"/>
              <a:pPr/>
              <a:t>17.05.2019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632CE-8DE3-46F6-8839-C19228292A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109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22E5-7BFD-440B-A53D-0449DAF56E32}" type="datetimeFigureOut">
              <a:rPr lang="ru-RU" smtClean="0"/>
              <a:pPr/>
              <a:t>17.05.2019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632CE-8DE3-46F6-8839-C19228292A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4833811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22E5-7BFD-440B-A53D-0449DAF56E32}" type="datetimeFigureOut">
              <a:rPr lang="ru-RU" smtClean="0"/>
              <a:pPr/>
              <a:t>17.05.2019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632CE-8DE3-46F6-8839-C19228292A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4167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22E5-7BFD-440B-A53D-0449DAF56E32}" type="datetimeFigureOut">
              <a:rPr lang="ru-RU" smtClean="0"/>
              <a:pPr/>
              <a:t>17.05.2019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632CE-8DE3-46F6-8839-C19228292A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391751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22E5-7BFD-440B-A53D-0449DAF56E32}" type="datetimeFigureOut">
              <a:rPr lang="ru-RU" smtClean="0"/>
              <a:pPr/>
              <a:t>17.05.2019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632CE-8DE3-46F6-8839-C19228292A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47773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22E5-7BFD-440B-A53D-0449DAF56E32}" type="datetimeFigureOut">
              <a:rPr lang="ru-RU" smtClean="0"/>
              <a:pPr/>
              <a:t>17.05.2019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632CE-8DE3-46F6-8839-C19228292A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4772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22E5-7BFD-440B-A53D-0449DAF56E32}" type="datetimeFigureOut">
              <a:rPr lang="ru-RU" smtClean="0"/>
              <a:pPr/>
              <a:t>17.05.2019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632CE-8DE3-46F6-8839-C19228292A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7057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22E5-7BFD-440B-A53D-0449DAF56E32}" type="datetimeFigureOut">
              <a:rPr lang="ru-RU" smtClean="0"/>
              <a:pPr/>
              <a:t>17.05.2019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632CE-8DE3-46F6-8839-C19228292A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9538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22E5-7BFD-440B-A53D-0449DAF56E32}" type="datetimeFigureOut">
              <a:rPr lang="ru-RU" smtClean="0"/>
              <a:pPr/>
              <a:t>17.05.2019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632CE-8DE3-46F6-8839-C19228292A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57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22E5-7BFD-440B-A53D-0449DAF56E32}" type="datetimeFigureOut">
              <a:rPr lang="ru-RU" smtClean="0"/>
              <a:pPr/>
              <a:t>17.05.2019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632CE-8DE3-46F6-8839-C19228292A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901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22E5-7BFD-440B-A53D-0449DAF56E32}" type="datetimeFigureOut">
              <a:rPr lang="ru-RU" smtClean="0"/>
              <a:pPr/>
              <a:t>17.05.2019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632CE-8DE3-46F6-8839-C19228292A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81534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22E5-7BFD-440B-A53D-0449DAF56E32}" type="datetimeFigureOut">
              <a:rPr lang="ru-RU" smtClean="0"/>
              <a:pPr/>
              <a:t>17.05.2019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632CE-8DE3-46F6-8839-C19228292A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9772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422E5-7BFD-440B-A53D-0449DAF56E32}" type="datetimeFigureOut">
              <a:rPr lang="ru-RU" smtClean="0"/>
              <a:pPr/>
              <a:t>17.05.2019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632CE-8DE3-46F6-8839-C19228292A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4488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422E5-7BFD-440B-A53D-0449DAF56E32}" type="datetimeFigureOut">
              <a:rPr lang="ru-RU" smtClean="0"/>
              <a:pPr/>
              <a:t>17.05.2019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7C632CE-8DE3-46F6-8839-C19228292A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29895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  <p:sldLayoutId id="2147483858" r:id="rId13"/>
    <p:sldLayoutId id="2147483859" r:id="rId14"/>
    <p:sldLayoutId id="2147483860" r:id="rId15"/>
    <p:sldLayoutId id="214748386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urok.ru/go.html?href=https://ru.wikipedia.org/wiki/%D0%9F%D0%BE%D1%81%D1%82%D0%9D%D0%B0%D1%83%D0%BA%D0%B0" TargetMode="External"/><Relationship Id="rId2" Type="http://schemas.openxmlformats.org/officeDocument/2006/relationships/hyperlink" Target="https://infourok.ru/go.html?href=http://postnauka.ru/video/55540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infourok.ru/go.html?href=http://volna.org/russkij_jazyk/istoriia_pro_padiezhi.html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vs-t.ru/sobaka-stala-merom-san-francisko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vs-t.ru/sobaka-stala-merom-san-francisko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vs-t.ru/sobaka-stala-merom-san-francisko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51380" y="245660"/>
            <a:ext cx="6605515" cy="193899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Above"/>
              <a:lightRig rig="threePt" dir="t"/>
            </a:scene3d>
          </a:bodyPr>
          <a:lstStyle/>
          <a:p>
            <a:pPr algn="ctr"/>
            <a:r>
              <a:rPr lang="ru-RU" sz="6000" b="1" i="1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ИСТОРИЯ ПАДЕЖЕЙ</a:t>
            </a:r>
            <a:endParaRPr lang="ru-RU" sz="6000" b="1" i="1" u="sng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6977" y="2647667"/>
            <a:ext cx="4217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/>
              <a:t>Мыльцевой</a:t>
            </a:r>
            <a:r>
              <a:rPr lang="ru-RU" sz="2400" dirty="0"/>
              <a:t> </a:t>
            </a:r>
            <a:r>
              <a:rPr lang="ru-RU" sz="2400" dirty="0" smtClean="0"/>
              <a:t>Полины ученицы 6 «А» МБОУ СОШ №24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210935" y="4424065"/>
            <a:ext cx="548640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Руководитель: учитель Русского языка и литературы</a:t>
            </a:r>
          </a:p>
          <a:p>
            <a:r>
              <a:rPr lang="ru-RU" sz="2800" dirty="0" smtClean="0"/>
              <a:t>Абраменко Людмила Анатольевна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85571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86820" y="446543"/>
            <a:ext cx="61622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u="sng" dirty="0"/>
              <a:t>Как быстрее запомнить Падежи?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16573" y="1511069"/>
            <a:ext cx="89027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3200" u="sng" dirty="0">
                <a:solidFill>
                  <a:srgbClr val="FF0000"/>
                </a:solidFill>
                <a:latin typeface="Roboto"/>
              </a:rPr>
              <a:t>И</a:t>
            </a:r>
            <a:r>
              <a:rPr lang="ru-RU" sz="3200" u="sng" dirty="0">
                <a:solidFill>
                  <a:srgbClr val="454545"/>
                </a:solidFill>
                <a:latin typeface="Roboto"/>
              </a:rPr>
              <a:t>ван </a:t>
            </a:r>
            <a:r>
              <a:rPr lang="ru-RU" sz="3200" u="sng" dirty="0">
                <a:solidFill>
                  <a:srgbClr val="FF0000"/>
                </a:solidFill>
                <a:latin typeface="Roboto"/>
              </a:rPr>
              <a:t>Р</a:t>
            </a:r>
            <a:r>
              <a:rPr lang="ru-RU" sz="3200" u="sng" dirty="0">
                <a:solidFill>
                  <a:srgbClr val="454545"/>
                </a:solidFill>
                <a:latin typeface="Roboto"/>
              </a:rPr>
              <a:t>убил </a:t>
            </a:r>
            <a:r>
              <a:rPr lang="ru-RU" sz="3200" u="sng" dirty="0">
                <a:solidFill>
                  <a:srgbClr val="FF0000"/>
                </a:solidFill>
                <a:latin typeface="Roboto"/>
              </a:rPr>
              <a:t>Д</a:t>
            </a:r>
            <a:r>
              <a:rPr lang="ru-RU" sz="3200" u="sng" dirty="0">
                <a:solidFill>
                  <a:srgbClr val="454545"/>
                </a:solidFill>
                <a:latin typeface="Roboto"/>
              </a:rPr>
              <a:t>рова, </a:t>
            </a:r>
            <a:r>
              <a:rPr lang="ru-RU" sz="3200" u="sng" dirty="0">
                <a:solidFill>
                  <a:srgbClr val="FF0000"/>
                </a:solidFill>
                <a:latin typeface="Roboto"/>
              </a:rPr>
              <a:t>В</a:t>
            </a:r>
            <a:r>
              <a:rPr lang="ru-RU" sz="3200" u="sng" dirty="0">
                <a:solidFill>
                  <a:srgbClr val="454545"/>
                </a:solidFill>
                <a:latin typeface="Roboto"/>
              </a:rPr>
              <a:t>асилиса </a:t>
            </a:r>
            <a:r>
              <a:rPr lang="ru-RU" sz="3200" u="sng" dirty="0">
                <a:solidFill>
                  <a:srgbClr val="FF0000"/>
                </a:solidFill>
                <a:latin typeface="Roboto"/>
              </a:rPr>
              <a:t>Т</a:t>
            </a:r>
            <a:r>
              <a:rPr lang="ru-RU" sz="3200" u="sng" dirty="0">
                <a:solidFill>
                  <a:srgbClr val="454545"/>
                </a:solidFill>
                <a:latin typeface="Roboto"/>
              </a:rPr>
              <a:t>опила </a:t>
            </a:r>
            <a:r>
              <a:rPr lang="ru-RU" sz="3200" u="sng" dirty="0">
                <a:solidFill>
                  <a:srgbClr val="FF0000"/>
                </a:solidFill>
                <a:latin typeface="Roboto"/>
              </a:rPr>
              <a:t>П</a:t>
            </a:r>
            <a:r>
              <a:rPr lang="ru-RU" sz="3200" u="sng" dirty="0">
                <a:solidFill>
                  <a:srgbClr val="454545"/>
                </a:solidFill>
                <a:latin typeface="Roboto"/>
              </a:rPr>
              <a:t>ечь.</a:t>
            </a:r>
            <a:endParaRPr lang="ru-RU" sz="3200" u="sng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36432" y="2637150"/>
            <a:ext cx="94630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3200" u="sng" dirty="0">
                <a:solidFill>
                  <a:srgbClr val="FF0000"/>
                </a:solidFill>
                <a:latin typeface="Roboto"/>
              </a:rPr>
              <a:t>И</a:t>
            </a:r>
            <a:r>
              <a:rPr lang="ru-RU" sz="3200" u="sng" dirty="0">
                <a:solidFill>
                  <a:srgbClr val="454545"/>
                </a:solidFill>
                <a:latin typeface="Roboto"/>
              </a:rPr>
              <a:t>ван </a:t>
            </a:r>
            <a:r>
              <a:rPr lang="ru-RU" sz="3200" u="sng" dirty="0">
                <a:solidFill>
                  <a:srgbClr val="FF0000"/>
                </a:solidFill>
                <a:latin typeface="Roboto"/>
              </a:rPr>
              <a:t>Р</a:t>
            </a:r>
            <a:r>
              <a:rPr lang="ru-RU" sz="3200" u="sng" dirty="0">
                <a:solidFill>
                  <a:srgbClr val="454545"/>
                </a:solidFill>
                <a:latin typeface="Roboto"/>
              </a:rPr>
              <a:t>одил </a:t>
            </a:r>
            <a:r>
              <a:rPr lang="ru-RU" sz="3200" u="sng" dirty="0">
                <a:solidFill>
                  <a:srgbClr val="FF0000"/>
                </a:solidFill>
                <a:latin typeface="Roboto"/>
              </a:rPr>
              <a:t>Д</a:t>
            </a:r>
            <a:r>
              <a:rPr lang="ru-RU" sz="3200" u="sng" dirty="0">
                <a:solidFill>
                  <a:srgbClr val="454545"/>
                </a:solidFill>
                <a:latin typeface="Roboto"/>
              </a:rPr>
              <a:t>евчонку, </a:t>
            </a:r>
            <a:r>
              <a:rPr lang="ru-RU" sz="3200" u="sng" dirty="0">
                <a:solidFill>
                  <a:srgbClr val="FF0000"/>
                </a:solidFill>
                <a:latin typeface="Roboto"/>
              </a:rPr>
              <a:t>В</a:t>
            </a:r>
            <a:r>
              <a:rPr lang="ru-RU" sz="3200" u="sng" dirty="0">
                <a:solidFill>
                  <a:srgbClr val="454545"/>
                </a:solidFill>
                <a:latin typeface="Roboto"/>
              </a:rPr>
              <a:t>елел </a:t>
            </a:r>
            <a:r>
              <a:rPr lang="ru-RU" sz="3200" u="sng" dirty="0">
                <a:solidFill>
                  <a:srgbClr val="FF0000"/>
                </a:solidFill>
                <a:latin typeface="Roboto"/>
              </a:rPr>
              <a:t>Т</a:t>
            </a:r>
            <a:r>
              <a:rPr lang="ru-RU" sz="3200" u="sng" dirty="0">
                <a:solidFill>
                  <a:srgbClr val="454545"/>
                </a:solidFill>
                <a:latin typeface="Roboto"/>
              </a:rPr>
              <a:t>ащить </a:t>
            </a:r>
            <a:r>
              <a:rPr lang="ru-RU" sz="3200" u="sng" dirty="0">
                <a:solidFill>
                  <a:srgbClr val="FF0000"/>
                </a:solidFill>
                <a:latin typeface="Roboto"/>
              </a:rPr>
              <a:t>П</a:t>
            </a:r>
            <a:r>
              <a:rPr lang="ru-RU" sz="3200" u="sng" dirty="0">
                <a:solidFill>
                  <a:srgbClr val="454545"/>
                </a:solidFill>
                <a:latin typeface="Roboto"/>
              </a:rPr>
              <a:t>еленку.</a:t>
            </a:r>
            <a:endParaRPr lang="ru-RU" sz="3200" u="sng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01506" y="3763231"/>
            <a:ext cx="83005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ru-RU" sz="3200" u="sng" dirty="0">
                <a:solidFill>
                  <a:srgbClr val="FF0000"/>
                </a:solidFill>
                <a:latin typeface="Roboto"/>
              </a:rPr>
              <a:t>И</a:t>
            </a:r>
            <a:r>
              <a:rPr lang="ru-RU" sz="3200" u="sng" dirty="0">
                <a:solidFill>
                  <a:srgbClr val="454545"/>
                </a:solidFill>
                <a:latin typeface="Roboto"/>
              </a:rPr>
              <a:t>ван </a:t>
            </a:r>
            <a:r>
              <a:rPr lang="ru-RU" sz="3200" u="sng" dirty="0">
                <a:solidFill>
                  <a:srgbClr val="FF0000"/>
                </a:solidFill>
                <a:latin typeface="Roboto"/>
              </a:rPr>
              <a:t>Р</a:t>
            </a:r>
            <a:r>
              <a:rPr lang="ru-RU" sz="3200" u="sng" dirty="0">
                <a:solidFill>
                  <a:srgbClr val="454545"/>
                </a:solidFill>
                <a:latin typeface="Roboto"/>
              </a:rPr>
              <a:t>убил </a:t>
            </a:r>
            <a:r>
              <a:rPr lang="ru-RU" sz="3200" u="sng" dirty="0">
                <a:solidFill>
                  <a:srgbClr val="FF0000"/>
                </a:solidFill>
                <a:latin typeface="Roboto"/>
              </a:rPr>
              <a:t>Д</a:t>
            </a:r>
            <a:r>
              <a:rPr lang="ru-RU" sz="3200" u="sng" dirty="0">
                <a:solidFill>
                  <a:srgbClr val="454545"/>
                </a:solidFill>
                <a:latin typeface="Roboto"/>
              </a:rPr>
              <a:t>рова, </a:t>
            </a:r>
            <a:r>
              <a:rPr lang="ru-RU" sz="3200" u="sng" dirty="0">
                <a:solidFill>
                  <a:srgbClr val="FF0000"/>
                </a:solidFill>
                <a:latin typeface="Roboto"/>
              </a:rPr>
              <a:t>В</a:t>
            </a:r>
            <a:r>
              <a:rPr lang="ru-RU" sz="3200" u="sng" dirty="0">
                <a:solidFill>
                  <a:srgbClr val="454545"/>
                </a:solidFill>
                <a:latin typeface="Roboto"/>
              </a:rPr>
              <a:t>елел </a:t>
            </a:r>
            <a:r>
              <a:rPr lang="ru-RU" sz="3200" u="sng" dirty="0">
                <a:solidFill>
                  <a:srgbClr val="FF0000"/>
                </a:solidFill>
                <a:latin typeface="Roboto"/>
              </a:rPr>
              <a:t>Т</a:t>
            </a:r>
            <a:r>
              <a:rPr lang="ru-RU" sz="3200" u="sng" dirty="0">
                <a:solidFill>
                  <a:srgbClr val="454545"/>
                </a:solidFill>
                <a:latin typeface="Roboto"/>
              </a:rPr>
              <a:t>ащить </a:t>
            </a:r>
            <a:r>
              <a:rPr lang="ru-RU" sz="3200" u="sng" dirty="0">
                <a:solidFill>
                  <a:srgbClr val="FF0000"/>
                </a:solidFill>
                <a:latin typeface="Roboto"/>
              </a:rPr>
              <a:t>П</a:t>
            </a:r>
            <a:r>
              <a:rPr lang="ru-RU" sz="3200" u="sng" dirty="0">
                <a:solidFill>
                  <a:srgbClr val="454545"/>
                </a:solidFill>
                <a:latin typeface="Roboto"/>
              </a:rPr>
              <a:t>илу.</a:t>
            </a:r>
            <a:endParaRPr lang="ru-RU" sz="3200" u="sng" dirty="0"/>
          </a:p>
        </p:txBody>
      </p:sp>
    </p:spTree>
    <p:extLst>
      <p:ext uri="{BB962C8B-B14F-4D97-AF65-F5344CB8AC3E}">
        <p14:creationId xmlns:p14="http://schemas.microsoft.com/office/powerpoint/2010/main" xmlns="" val="2081089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78946" y="282769"/>
            <a:ext cx="76326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i="1" u="sng" dirty="0">
                <a:solidFill>
                  <a:srgbClr val="000000"/>
                </a:solidFill>
                <a:latin typeface="Open Sans"/>
              </a:rPr>
              <a:t>А есть ли падежи в других </a:t>
            </a:r>
            <a:r>
              <a:rPr lang="ru-RU" sz="3200" b="1" i="1" u="sng" dirty="0" smtClean="0">
                <a:solidFill>
                  <a:srgbClr val="000000"/>
                </a:solidFill>
                <a:latin typeface="Open Sans"/>
              </a:rPr>
              <a:t>языках?</a:t>
            </a:r>
            <a:endParaRPr lang="ru-RU" sz="3200" b="1" i="1" dirty="0"/>
          </a:p>
        </p:txBody>
      </p:sp>
      <p:pic>
        <p:nvPicPr>
          <p:cNvPr id="2050" name="Picture 2" descr="https://png.pngtree.com/element_origin_min_pic/16/11/23/89dfcd43adbc21443848e71018cc7cd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85691" y="1011860"/>
            <a:ext cx="4825857" cy="4974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19137" y="867544"/>
            <a:ext cx="51583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sz="2400" dirty="0">
                <a:solidFill>
                  <a:srgbClr val="000000"/>
                </a:solidFill>
                <a:latin typeface="Open Sans"/>
              </a:rPr>
              <a:t>Оказывается не только русским школьникам приходится учить падежи. В английском языке имеется 2 падежа, в немецком 4. А вот эстонские ученики должны запомнить 14 падежей, а школьники в Финляндии - 15 падежей. Дети Венгрии изучают 22 падежа. В некоторых языках народов Дагестана - 48 падежей. А у китайцев существительные совсем не склоняются и падежей в грамматике нет.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6796733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67033" y="136478"/>
            <a:ext cx="15285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u="sng" dirty="0" smtClean="0"/>
              <a:t>Практика:</a:t>
            </a:r>
            <a:endParaRPr lang="ru-RU" sz="2000" b="1" i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573774" y="241561"/>
            <a:ext cx="3256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Задания на знание падежей </a:t>
            </a:r>
            <a:endParaRPr lang="ru-RU" dirty="0"/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xmlns="" val="2252351288"/>
              </p:ext>
            </p:extLst>
          </p:nvPr>
        </p:nvGraphicFramePr>
        <p:xfrm>
          <a:off x="573774" y="685198"/>
          <a:ext cx="7928781" cy="4102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74024" y="4936615"/>
            <a:ext cx="73282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Вывод : большая часть класса справилась с заданиями без ошибок</a:t>
            </a:r>
          </a:p>
          <a:p>
            <a:r>
              <a:rPr lang="ru-RU" dirty="0" smtClean="0"/>
              <a:t>Некоторые допустили 1-2 ошибки значит, им стоит подучить или повторить эту тему.</a:t>
            </a:r>
          </a:p>
          <a:p>
            <a:r>
              <a:rPr lang="ru-RU" dirty="0" smtClean="0"/>
              <a:t>А те кто не справился с заданиями, тем стоит выучить падежи т.к. эта тема будет в </a:t>
            </a:r>
            <a:r>
              <a:rPr lang="ru-RU" dirty="0" err="1" smtClean="0"/>
              <a:t>впр</a:t>
            </a:r>
            <a:r>
              <a:rPr lang="ru-RU" dirty="0"/>
              <a:t> </a:t>
            </a:r>
            <a:r>
              <a:rPr lang="ru-RU" dirty="0" smtClean="0"/>
              <a:t>и а переводном экзамене.</a:t>
            </a:r>
          </a:p>
          <a:p>
            <a:r>
              <a:rPr lang="ru-RU" dirty="0" smtClean="0"/>
              <a:t>Эти ошибки могут повлиять на оценку.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54857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71248" y="232012"/>
            <a:ext cx="2497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i="1" u="sng" dirty="0" smtClean="0"/>
              <a:t>Вопросы!)</a:t>
            </a:r>
            <a:endParaRPr lang="ru-RU" sz="3600" b="1" i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696037" y="1310187"/>
            <a:ext cx="7055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Сколько падежей учат дети в Китае?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3966215" y="2965526"/>
            <a:ext cx="5148288" cy="529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Что подтверждает практика?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977324" y="4561676"/>
            <a:ext cx="71490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На какой падеж похож </a:t>
            </a:r>
            <a:r>
              <a:rPr lang="ru-RU" sz="2800" dirty="0" smtClean="0"/>
              <a:t>Количественно-отделительный </a:t>
            </a:r>
            <a:r>
              <a:rPr lang="ru-RU" sz="2800" dirty="0" smtClean="0"/>
              <a:t>падеж?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692195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233" y="333824"/>
            <a:ext cx="737888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solidFill>
                  <a:srgbClr val="000000"/>
                </a:solidFill>
                <a:latin typeface="Open Sans"/>
              </a:rPr>
              <a:t>Использованная литература:</a:t>
            </a:r>
            <a:endParaRPr lang="ru-RU" sz="2400" dirty="0">
              <a:solidFill>
                <a:srgbClr val="000000"/>
              </a:solidFill>
              <a:latin typeface="Open Sans"/>
            </a:endParaRPr>
          </a:p>
          <a:p>
            <a:r>
              <a:rPr lang="ru-RU" dirty="0">
                <a:solidFill>
                  <a:srgbClr val="000000"/>
                </a:solidFill>
                <a:latin typeface="Open Sans"/>
              </a:rPr>
              <a:t/>
            </a:r>
            <a:br>
              <a:rPr lang="ru-RU" dirty="0">
                <a:solidFill>
                  <a:srgbClr val="000000"/>
                </a:solidFill>
                <a:latin typeface="Open Sans"/>
              </a:rPr>
            </a:br>
            <a:endParaRPr lang="ru-RU" dirty="0">
              <a:solidFill>
                <a:srgbClr val="000000"/>
              </a:solidFill>
              <a:latin typeface="Open Sans"/>
            </a:endParaRPr>
          </a:p>
          <a:p>
            <a:r>
              <a:rPr lang="ru-RU" dirty="0">
                <a:solidFill>
                  <a:srgbClr val="000000"/>
                </a:solidFill>
                <a:latin typeface="Open Sans"/>
              </a:rPr>
              <a:t>1) Григорян  Л. </a:t>
            </a:r>
            <a:r>
              <a:rPr lang="ru-RU" dirty="0" err="1">
                <a:solidFill>
                  <a:srgbClr val="000000"/>
                </a:solidFill>
                <a:latin typeface="Open Sans"/>
              </a:rPr>
              <a:t>Т.Язык</a:t>
            </a:r>
            <a:r>
              <a:rPr lang="ru-RU" dirty="0">
                <a:solidFill>
                  <a:srgbClr val="000000"/>
                </a:solidFill>
                <a:latin typeface="Open Sans"/>
              </a:rPr>
              <a:t> мой – друг мой.-  2 –е издание, исправленное и дополненное. Москва "Просвещение" 1988</a:t>
            </a:r>
          </a:p>
          <a:p>
            <a:r>
              <a:rPr lang="ru-RU" dirty="0">
                <a:solidFill>
                  <a:srgbClr val="000000"/>
                </a:solidFill>
                <a:latin typeface="Open Sans"/>
              </a:rPr>
              <a:t>2)Волина И. Учимся играя.</a:t>
            </a:r>
          </a:p>
          <a:p>
            <a:r>
              <a:rPr lang="ru-RU" dirty="0">
                <a:solidFill>
                  <a:srgbClr val="000000"/>
                </a:solidFill>
                <a:latin typeface="Open Sans"/>
              </a:rPr>
              <a:t>3) </a:t>
            </a:r>
            <a:r>
              <a:rPr lang="ru-RU" dirty="0" err="1">
                <a:solidFill>
                  <a:srgbClr val="000000"/>
                </a:solidFill>
                <a:latin typeface="Open Sans"/>
              </a:rPr>
              <a:t>Войнова</a:t>
            </a:r>
            <a:r>
              <a:rPr lang="ru-RU" dirty="0">
                <a:solidFill>
                  <a:srgbClr val="000000"/>
                </a:solidFill>
                <a:latin typeface="Open Sans"/>
              </a:rPr>
              <a:t> Т.М. Изучение лексики на материале пословиц и поговорок //РЯШ. 2002. № 3. С.</a:t>
            </a:r>
            <a:br>
              <a:rPr lang="ru-RU" dirty="0">
                <a:solidFill>
                  <a:srgbClr val="000000"/>
                </a:solidFill>
                <a:latin typeface="Open Sans"/>
              </a:rPr>
            </a:br>
            <a:r>
              <a:rPr lang="ru-RU" dirty="0">
                <a:solidFill>
                  <a:srgbClr val="000000"/>
                </a:solidFill>
                <a:latin typeface="Open Sans"/>
              </a:rPr>
              <a:t>44 – 47.</a:t>
            </a:r>
            <a:br>
              <a:rPr lang="ru-RU" dirty="0">
                <a:solidFill>
                  <a:srgbClr val="000000"/>
                </a:solidFill>
                <a:latin typeface="Open Sans"/>
              </a:rPr>
            </a:br>
            <a:r>
              <a:rPr lang="ru-RU" dirty="0">
                <a:solidFill>
                  <a:srgbClr val="000000"/>
                </a:solidFill>
                <a:latin typeface="Open Sans"/>
              </a:rPr>
              <a:t>4) Козырева Л. М. Путешествие в страну падежей. // Академия Развития. 2004. С. 77</a:t>
            </a:r>
          </a:p>
          <a:p>
            <a:r>
              <a:rPr lang="ru-RU" dirty="0">
                <a:solidFill>
                  <a:srgbClr val="000000"/>
                </a:solidFill>
                <a:latin typeface="Open Sans"/>
              </a:rPr>
              <a:t>5) Аркадьев П. </a:t>
            </a:r>
            <a:r>
              <a:rPr lang="ru-RU" dirty="0">
                <a:solidFill>
                  <a:srgbClr val="1DBEF1"/>
                </a:solidFill>
                <a:latin typeface="Open Sans"/>
                <a:hlinkClick r:id="rId2"/>
              </a:rPr>
              <a:t>Падежи в языках мира</a:t>
            </a:r>
            <a:r>
              <a:rPr lang="ru-RU" dirty="0">
                <a:solidFill>
                  <a:srgbClr val="000000"/>
                </a:solidFill>
                <a:latin typeface="Open Sans"/>
              </a:rPr>
              <a:t>. </a:t>
            </a:r>
            <a:r>
              <a:rPr lang="ru-RU" dirty="0" err="1">
                <a:solidFill>
                  <a:srgbClr val="1DBEF1"/>
                </a:solidFill>
                <a:latin typeface="Open Sans"/>
                <a:hlinkClick r:id="rId3"/>
              </a:rPr>
              <a:t>ПостНаука</a:t>
            </a:r>
            <a:r>
              <a:rPr lang="ru-RU" dirty="0">
                <a:solidFill>
                  <a:srgbClr val="000000"/>
                </a:solidFill>
                <a:latin typeface="Open Sans"/>
              </a:rPr>
              <a:t> (26.11.2015).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Open Sans"/>
              </a:rPr>
              <a:t>6)Иванова В. А.,  </a:t>
            </a:r>
            <a:r>
              <a:rPr lang="ru-RU" dirty="0" err="1">
                <a:solidFill>
                  <a:srgbClr val="000000"/>
                </a:solidFill>
                <a:latin typeface="Open Sans"/>
              </a:rPr>
              <a:t>Потиха</a:t>
            </a:r>
            <a:r>
              <a:rPr lang="ru-RU" dirty="0">
                <a:solidFill>
                  <a:srgbClr val="000000"/>
                </a:solidFill>
                <a:latin typeface="Open Sans"/>
              </a:rPr>
              <a:t> З. А.,  Розенталь Д. Э.  Занимательно о русском языке. -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Open Sans"/>
              </a:rPr>
              <a:t> Ленинград. "Просвещение" 1990</a:t>
            </a:r>
          </a:p>
          <a:p>
            <a:r>
              <a:rPr lang="ru-RU" dirty="0">
                <a:solidFill>
                  <a:srgbClr val="000000"/>
                </a:solidFill>
                <a:latin typeface="Open Sans"/>
              </a:rPr>
              <a:t>7) История про падежи (с дискуссией) Секреты Архивариуса http://ab2905.blogspot.ru/</a:t>
            </a:r>
            <a:br>
              <a:rPr lang="ru-RU" dirty="0">
                <a:solidFill>
                  <a:srgbClr val="000000"/>
                </a:solidFill>
                <a:latin typeface="Open Sans"/>
              </a:rPr>
            </a:br>
            <a:r>
              <a:rPr lang="ru-RU" dirty="0">
                <a:solidFill>
                  <a:srgbClr val="000000"/>
                </a:solidFill>
                <a:latin typeface="Open Sans"/>
              </a:rPr>
              <a:t>8)</a:t>
            </a:r>
            <a:r>
              <a:rPr lang="ru-RU" dirty="0">
                <a:solidFill>
                  <a:srgbClr val="1DBEF1"/>
                </a:solidFill>
                <a:latin typeface="Open Sans"/>
                <a:hlinkClick r:id="rId4"/>
              </a:rPr>
              <a:t>http://volna.org/russkij_jazyk/istoriia_pro_padiezhi.html#hcq=hITndEp</a:t>
            </a:r>
            <a:endParaRPr lang="ru-RU" dirty="0">
              <a:solidFill>
                <a:srgbClr val="000000"/>
              </a:solidFill>
              <a:latin typeface="Open Sans"/>
            </a:endParaRPr>
          </a:p>
          <a:p>
            <a:r>
              <a:rPr lang="ru-RU" dirty="0">
                <a:solidFill>
                  <a:srgbClr val="000000"/>
                </a:solidFill>
                <a:latin typeface="Open Sans"/>
              </a:rPr>
              <a:t>9) http://studopedia.ru/15_129226_istoriya-vozniknoveniya-padezhey-v-russkomyazike.html</a:t>
            </a:r>
            <a:endParaRPr lang="ru-RU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82655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ng.pngtree.com/element_origin_min_pic/16/10/25/963e8b204641e1cad1b82c3ee730bbd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9116" y="136478"/>
            <a:ext cx="6845727" cy="6377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285398" y="3985148"/>
            <a:ext cx="29752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СПАСИБО ЗА ВНИМАНИЕ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8611162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39771" y="941654"/>
            <a:ext cx="382137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0" u="sng" dirty="0" smtClean="0">
                <a:solidFill>
                  <a:srgbClr val="000000"/>
                </a:solidFill>
                <a:effectLst/>
                <a:latin typeface="Open Sans"/>
              </a:rPr>
              <a:t>Цель исследования :</a:t>
            </a:r>
            <a:r>
              <a:rPr lang="ru-RU" sz="2800" b="1" i="0" dirty="0" smtClean="0">
                <a:solidFill>
                  <a:srgbClr val="000000"/>
                </a:solidFill>
                <a:effectLst/>
                <a:latin typeface="Open Sans"/>
              </a:rPr>
              <a:t> выяснить, как появились падежи? Может ли человек без знания падежей быть грамотным, правильно употреблять и писать слова в предложениях?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61144" y="1856054"/>
            <a:ext cx="505877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 smtClean="0"/>
              <a:t>Задачи исследования:</a:t>
            </a:r>
            <a:endParaRPr lang="ru-RU" sz="2800" dirty="0" smtClean="0"/>
          </a:p>
          <a:p>
            <a:r>
              <a:rPr lang="ru-RU" sz="2800" dirty="0" smtClean="0"/>
              <a:t>1 выяснить, что такое падеж;</a:t>
            </a:r>
          </a:p>
          <a:p>
            <a:r>
              <a:rPr lang="ru-RU" sz="2800" dirty="0" smtClean="0"/>
              <a:t>2. определить, действительно ли в русском языке всего шесть падежей ;</a:t>
            </a:r>
          </a:p>
          <a:p>
            <a:r>
              <a:rPr lang="ru-RU" sz="2800" dirty="0" smtClean="0"/>
              <a:t>3. выяснить, всегда ли падежи так назывались;</a:t>
            </a:r>
          </a:p>
          <a:p>
            <a:r>
              <a:rPr lang="ru-RU" sz="2800" dirty="0" smtClean="0"/>
              <a:t>4. как запомнить падежи;</a:t>
            </a:r>
          </a:p>
          <a:p>
            <a:r>
              <a:rPr lang="ru-RU" sz="2800" dirty="0" smtClean="0"/>
              <a:t>5. узнать, есть ли падежи в иностранных языках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2754084" y="110657"/>
            <a:ext cx="43364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u="sng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Цели и Задачи</a:t>
            </a:r>
            <a:endParaRPr lang="ru-RU" sz="4800" u="sng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01144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15536" y="1753664"/>
            <a:ext cx="84039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u="sng" dirty="0" smtClean="0">
                <a:solidFill>
                  <a:srgbClr val="000000"/>
                </a:solidFill>
                <a:effectLst/>
                <a:latin typeface="Open Sans"/>
              </a:rPr>
              <a:t>Объект исследования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Open Sans"/>
              </a:rPr>
              <a:t>: падежи русского языка.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15536" y="2976754"/>
            <a:ext cx="705134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u="sng" dirty="0" smtClean="0">
                <a:solidFill>
                  <a:srgbClr val="000000"/>
                </a:solidFill>
                <a:effectLst/>
                <a:latin typeface="Open Sans"/>
              </a:rPr>
              <a:t>Предмет исследования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Open Sans"/>
              </a:rPr>
              <a:t>: роль падежей в русском языке.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2238232" y="373699"/>
            <a:ext cx="61638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u="sng" dirty="0" smtClean="0"/>
              <a:t>Объект и Предмет исследования</a:t>
            </a:r>
            <a:endParaRPr lang="ru-RU" sz="2800" b="1" i="1" u="sng" dirty="0"/>
          </a:p>
        </p:txBody>
      </p:sp>
      <p:pic>
        <p:nvPicPr>
          <p:cNvPr id="2050" name="Picture 2" descr="https://cdn2.vectorstock.com/i/1000x1000/90/91/wizard-with-book-vector-1787909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838" t="-1994" r="-838" b="7178"/>
          <a:stretch/>
        </p:blipFill>
        <p:spPr bwMode="auto">
          <a:xfrm>
            <a:off x="5081110" y="3669378"/>
            <a:ext cx="3259215" cy="3244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493393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10741" y="273149"/>
            <a:ext cx="18662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1" u="sng" dirty="0" smtClean="0">
                <a:solidFill>
                  <a:srgbClr val="000000"/>
                </a:solidFill>
                <a:effectLst/>
                <a:latin typeface="Open Sans"/>
              </a:rPr>
              <a:t>Методы:</a:t>
            </a:r>
            <a:endParaRPr lang="ru-RU" sz="2800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06093" y="1225084"/>
            <a:ext cx="28434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000000"/>
                </a:solidFill>
                <a:effectLst/>
                <a:latin typeface="Open Sans"/>
              </a:rPr>
              <a:t>изучение литературы;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06093" y="2806765"/>
            <a:ext cx="47709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000000"/>
                </a:solidFill>
                <a:effectLst/>
                <a:latin typeface="Open Sans"/>
              </a:rPr>
              <a:t>просмотр научно-популярных фильмов;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06093" y="2288570"/>
            <a:ext cx="377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000000"/>
                </a:solidFill>
                <a:effectLst/>
                <a:latin typeface="Open Sans"/>
              </a:rPr>
              <a:t>анализ различных источников.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06093" y="1770375"/>
            <a:ext cx="28956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dirty="0" smtClean="0">
                <a:solidFill>
                  <a:srgbClr val="000000"/>
                </a:solidFill>
                <a:effectLst/>
                <a:latin typeface="Open Sans"/>
              </a:rPr>
              <a:t>опрос, анкетирование;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90699" y="3739012"/>
            <a:ext cx="22687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u="sng" dirty="0" smtClean="0">
                <a:solidFill>
                  <a:srgbClr val="000000"/>
                </a:solidFill>
                <a:effectLst/>
                <a:latin typeface="Open Sans"/>
              </a:rPr>
              <a:t>Гипотеза:</a:t>
            </a:r>
            <a:endParaRPr lang="ru-RU" b="0" i="1" dirty="0" smtClean="0">
              <a:solidFill>
                <a:srgbClr val="000000"/>
              </a:solidFill>
              <a:effectLst/>
              <a:latin typeface="Open San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06093" y="4400466"/>
            <a:ext cx="8064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u="sng" dirty="0">
                <a:solidFill>
                  <a:srgbClr val="000000"/>
                </a:solidFill>
                <a:latin typeface="Open Sans"/>
              </a:rPr>
              <a:t>Г</a:t>
            </a:r>
            <a:r>
              <a:rPr lang="ru-RU" sz="2400" b="0" i="0" u="sng" dirty="0" smtClean="0">
                <a:solidFill>
                  <a:srgbClr val="000000"/>
                </a:solidFill>
                <a:effectLst/>
                <a:latin typeface="Open Sans"/>
              </a:rPr>
              <a:t>рамотный человек обязательно должен знать падежи, для того чтобы красиво говорить и писать без ошибок.</a:t>
            </a:r>
            <a:endParaRPr lang="ru-RU" sz="2400" u="sng" dirty="0"/>
          </a:p>
        </p:txBody>
      </p:sp>
      <p:pic>
        <p:nvPicPr>
          <p:cNvPr id="1028" name="Picture 4" descr="http://erudit-landiya.kiev.ua/wp-content/uploads/2017/05/efaa2374e3b73d1d80ae2ae6ca4f0a0b07485b22_59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6090" y="572491"/>
            <a:ext cx="3597605" cy="3028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657525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i.simpalsmedia.com/999.md/BoardImages/900x900/314feb56479944da229ba8c9c7ee53a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06250" y="959949"/>
            <a:ext cx="4443721" cy="5200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289110" y="436729"/>
            <a:ext cx="36615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u="sng" dirty="0" smtClean="0"/>
              <a:t>Что такое ПАДЕЖ?</a:t>
            </a:r>
            <a:endParaRPr lang="ru-RU" sz="2800" b="1" i="1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27882" y="959949"/>
            <a:ext cx="452650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2B2B2B"/>
                </a:solidFill>
                <a:latin typeface="Arial" panose="020B0604020202020204" pitchFamily="34" charset="0"/>
              </a:rPr>
              <a:t>Термин </a:t>
            </a:r>
            <a:r>
              <a:rPr lang="ru-RU" sz="2400" b="1" dirty="0">
                <a:solidFill>
                  <a:srgbClr val="2B2B2B"/>
                </a:solidFill>
                <a:latin typeface="Arial" panose="020B0604020202020204" pitchFamily="34" charset="0"/>
              </a:rPr>
              <a:t>«падеж» пришел в грамматику из старославянского языка, где </a:t>
            </a:r>
            <a:r>
              <a:rPr lang="ru-RU" sz="2400" b="1" dirty="0" smtClean="0">
                <a:solidFill>
                  <a:srgbClr val="2B2B2B"/>
                </a:solidFill>
                <a:latin typeface="Arial" panose="020B0604020202020204" pitchFamily="34" charset="0"/>
              </a:rPr>
              <a:t>падеж </a:t>
            </a:r>
            <a:r>
              <a:rPr lang="ru-RU" sz="2400" b="1" dirty="0">
                <a:solidFill>
                  <a:srgbClr val="2B2B2B"/>
                </a:solidFill>
                <a:latin typeface="Arial" panose="020B0604020202020204" pitchFamily="34" charset="0"/>
              </a:rPr>
              <a:t>был дословным переводом греческого слова </a:t>
            </a:r>
            <a:r>
              <a:rPr lang="ru-RU" sz="2400" b="1" dirty="0" err="1">
                <a:solidFill>
                  <a:srgbClr val="2B2B2B"/>
                </a:solidFill>
                <a:latin typeface="Arial" panose="020B0604020202020204" pitchFamily="34" charset="0"/>
              </a:rPr>
              <a:t>ptosis</a:t>
            </a:r>
            <a:r>
              <a:rPr lang="ru-RU" sz="2400" b="1" dirty="0">
                <a:solidFill>
                  <a:srgbClr val="2B2B2B"/>
                </a:solidFill>
                <a:latin typeface="Arial" panose="020B0604020202020204" pitchFamily="34" charset="0"/>
              </a:rPr>
              <a:t>, суффиксального производного от глагола </a:t>
            </a:r>
            <a:r>
              <a:rPr lang="ru-RU" sz="2400" b="1" dirty="0" err="1">
                <a:solidFill>
                  <a:srgbClr val="2B2B2B"/>
                </a:solidFill>
                <a:latin typeface="Arial" panose="020B0604020202020204" pitchFamily="34" charset="0"/>
              </a:rPr>
              <a:t>pipto</a:t>
            </a:r>
            <a:r>
              <a:rPr lang="ru-RU" sz="2400" b="1" dirty="0">
                <a:solidFill>
                  <a:srgbClr val="2B2B2B"/>
                </a:solidFill>
                <a:latin typeface="Arial" panose="020B0604020202020204" pitchFamily="34" charset="0"/>
              </a:rPr>
              <a:t> — «падать». Предполагается, что это слово было взято из практики игроков в кости и обозначало падение брошенной кости той или иной стороной вверх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208675033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9339" y="72602"/>
            <a:ext cx="878460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u="sng" dirty="0" smtClean="0">
                <a:solidFill>
                  <a:srgbClr val="000000"/>
                </a:solidFill>
                <a:effectLst/>
                <a:latin typeface="Open Sans"/>
              </a:rPr>
              <a:t>Сейчас в русском языке выделяют 6 падежей</a:t>
            </a:r>
          </a:p>
        </p:txBody>
      </p:sp>
      <p:pic>
        <p:nvPicPr>
          <p:cNvPr id="9" name="Picture 3" descr="https://ds03.infourok.ru/uploads/ex/0da5/00053dc4-134f54b9/1/img1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0157" y="909426"/>
            <a:ext cx="8035604" cy="4546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263741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8700" y="1061705"/>
            <a:ext cx="6096000" cy="437042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>
                <a:solidFill>
                  <a:srgbClr val="222222"/>
                </a:solidFill>
                <a:latin typeface="Arial" panose="020B0604020202020204" pitchFamily="34" charset="0"/>
              </a:rPr>
              <a:t>1) Именительный падеж — кто?, что?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>
                <a:solidFill>
                  <a:srgbClr val="222222"/>
                </a:solidFill>
                <a:latin typeface="Arial" panose="020B0604020202020204" pitchFamily="34" charset="0"/>
              </a:rPr>
              <a:t>2) Родительный падеж — нет кого?, чего?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>
                <a:solidFill>
                  <a:srgbClr val="222222"/>
                </a:solidFill>
                <a:latin typeface="Arial" panose="020B0604020202020204" pitchFamily="34" charset="0"/>
              </a:rPr>
              <a:t>3) Дательный падеж — дать кому?, чему?, определяет конечную точку действия.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>
                <a:solidFill>
                  <a:srgbClr val="222222"/>
                </a:solidFill>
                <a:latin typeface="Arial" panose="020B0604020202020204" pitchFamily="34" charset="0"/>
              </a:rPr>
              <a:t>4) Винительный падеж — вижу кого?, что?, обозначает непосредственный объект действия;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>
                <a:solidFill>
                  <a:srgbClr val="222222"/>
                </a:solidFill>
                <a:latin typeface="Arial" panose="020B0604020202020204" pitchFamily="34" charset="0"/>
              </a:rPr>
              <a:t>5) Творительный падеж — творю кем?</a:t>
            </a:r>
            <a:r>
              <a:rPr lang="ru-RU" sz="2000" u="sng" dirty="0">
                <a:solidFill>
                  <a:srgbClr val="222222"/>
                </a:solidFill>
                <a:latin typeface="Arial" panose="020B0604020202020204" pitchFamily="34" charset="0"/>
                <a:hlinkClick r:id="rId2"/>
              </a:rPr>
              <a:t>,</a:t>
            </a:r>
            <a:r>
              <a:rPr lang="ru-RU" sz="2000" dirty="0">
                <a:solidFill>
                  <a:srgbClr val="222222"/>
                </a:solidFill>
                <a:latin typeface="Arial" panose="020B0604020202020204" pitchFamily="34" charset="0"/>
              </a:rPr>
              <a:t> чем?, определяет инструмент, некоторые виды временной принадлежности (ночью);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647667" y="354843"/>
            <a:ext cx="5800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u="sng" dirty="0" smtClean="0"/>
              <a:t>Сколько падежей было раньше?</a:t>
            </a:r>
            <a:endParaRPr lang="ru-RU" sz="2800" b="1" i="1" u="sng" dirty="0"/>
          </a:p>
        </p:txBody>
      </p:sp>
    </p:spTree>
    <p:extLst>
      <p:ext uri="{BB962C8B-B14F-4D97-AF65-F5344CB8AC3E}">
        <p14:creationId xmlns:p14="http://schemas.microsoft.com/office/powerpoint/2010/main" xmlns="" val="4042860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6812" y="335343"/>
            <a:ext cx="878461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6) Предложный падеж — думать о ком, о чём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7) Звательный падеж. От церковно-славянского звательного падежа нам осталось только слово «Боже!» (ну и Отче, </a:t>
            </a:r>
            <a:r>
              <a:rPr lang="ru-RU" dirty="0" err="1">
                <a:solidFill>
                  <a:srgbClr val="222222"/>
                </a:solidFill>
                <a:latin typeface="Arial" panose="020B0604020202020204" pitchFamily="34" charset="0"/>
              </a:rPr>
              <a:t>наставниче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222222"/>
                </a:solidFill>
                <a:latin typeface="Arial" panose="020B0604020202020204" pitchFamily="34" charset="0"/>
              </a:rPr>
              <a:t>Амвросие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, </a:t>
            </a:r>
            <a:r>
              <a:rPr lang="ru-RU" dirty="0" err="1">
                <a:solidFill>
                  <a:srgbClr val="222222"/>
                </a:solidFill>
                <a:latin typeface="Arial" panose="020B0604020202020204" pitchFamily="34" charset="0"/>
              </a:rPr>
              <a:t>Пантелеимоне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 и т.п. для тех, кто читает молитвословия). В современном русском языке этот падеж возникает, когда мы обращаемся: Мам, Пап, Дядь, Тетя Ань, где образуется путем «обрезания» окончания или специально добавленным окончанием: Ванюш (Танюш), выходи!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8) Местный падеж. Обычно употребляется с предлогами «При», «В» и «На». Характеризующий вопрос: Где? При чем? На чем? — В лесу (не в лесе), На шкафу (не на шкафе), При полку (не при полке) — а как же на Святой Руси, на Украине?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9) Разделительный падеж. Образуется как производное от родительного падежа: Налить в </a:t>
            </a:r>
            <a:r>
              <a:rPr lang="ru-RU" u="sng" dirty="0">
                <a:solidFill>
                  <a:srgbClr val="222222"/>
                </a:solidFill>
                <a:latin typeface="Arial" panose="020B0604020202020204" pitchFamily="34" charset="0"/>
                <a:hlinkClick r:id="rId2"/>
              </a:rPr>
              <a:t>стакан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 кефира (Выпить кефиру), Лежит головка чеснока (съесть чесноку) Сделать глоток чая (напиться чаю), Задать </a:t>
            </a:r>
            <a:r>
              <a:rPr lang="ru-RU" dirty="0" err="1">
                <a:solidFill>
                  <a:srgbClr val="222222"/>
                </a:solidFill>
                <a:latin typeface="Arial" panose="020B0604020202020204" pitchFamily="34" charset="0"/>
              </a:rPr>
              <a:t>жарУ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 (не </a:t>
            </a:r>
            <a:r>
              <a:rPr lang="ru-RU" dirty="0" err="1">
                <a:solidFill>
                  <a:srgbClr val="222222"/>
                </a:solidFill>
                <a:latin typeface="Arial" panose="020B0604020202020204" pitchFamily="34" charset="0"/>
              </a:rPr>
              <a:t>жарА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), Прибавить </a:t>
            </a:r>
            <a:r>
              <a:rPr lang="ru-RU" dirty="0" err="1">
                <a:solidFill>
                  <a:srgbClr val="222222"/>
                </a:solidFill>
                <a:latin typeface="Arial" panose="020B0604020202020204" pitchFamily="34" charset="0"/>
              </a:rPr>
              <a:t>ходУ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 (не </a:t>
            </a:r>
            <a:r>
              <a:rPr lang="ru-RU" dirty="0" err="1">
                <a:solidFill>
                  <a:srgbClr val="222222"/>
                </a:solidFill>
                <a:latin typeface="Arial" panose="020B0604020202020204" pitchFamily="34" charset="0"/>
              </a:rPr>
              <a:t>ходА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), Молодой человек, </a:t>
            </a:r>
            <a:r>
              <a:rPr lang="ru-RU" dirty="0" err="1">
                <a:solidFill>
                  <a:srgbClr val="222222"/>
                </a:solidFill>
                <a:latin typeface="Arial" panose="020B0604020202020204" pitchFamily="34" charset="0"/>
              </a:rPr>
              <a:t>огонькУ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 не найдется?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10) Счетный падеж — встречается в словосочетаниях с числительным: Два </a:t>
            </a:r>
            <a:r>
              <a:rPr lang="ru-RU" dirty="0" err="1">
                <a:solidFill>
                  <a:srgbClr val="222222"/>
                </a:solidFill>
                <a:latin typeface="Arial" panose="020B0604020202020204" pitchFamily="34" charset="0"/>
              </a:rPr>
              <a:t>часА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 (не прошло и </a:t>
            </a:r>
            <a:r>
              <a:rPr lang="ru-RU" dirty="0" err="1">
                <a:solidFill>
                  <a:srgbClr val="222222"/>
                </a:solidFill>
                <a:latin typeface="Arial" panose="020B0604020202020204" pitchFamily="34" charset="0"/>
              </a:rPr>
              <a:t>чАса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), Сделать три </a:t>
            </a:r>
            <a:r>
              <a:rPr lang="ru-RU" dirty="0" err="1">
                <a:solidFill>
                  <a:srgbClr val="222222"/>
                </a:solidFill>
                <a:latin typeface="Arial" panose="020B0604020202020204" pitchFamily="34" charset="0"/>
              </a:rPr>
              <a:t>шагА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 (не </a:t>
            </a:r>
            <a:r>
              <a:rPr lang="ru-RU" dirty="0" err="1">
                <a:solidFill>
                  <a:srgbClr val="222222"/>
                </a:solidFill>
                <a:latin typeface="Arial" panose="020B0604020202020204" pitchFamily="34" charset="0"/>
              </a:rPr>
              <a:t>шАга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).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709420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3165" y="604757"/>
            <a:ext cx="886649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11) Отложительный падеж — определяет исходную точку передвижения: Из </a:t>
            </a:r>
            <a:r>
              <a:rPr lang="ru-RU" dirty="0" smtClean="0">
                <a:solidFill>
                  <a:srgbClr val="222222"/>
                </a:solidFill>
                <a:latin typeface="Arial" panose="020B0604020202020204" pitchFamily="34" charset="0"/>
              </a:rPr>
              <a:t>лесу, 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Из </a:t>
            </a:r>
            <a:r>
              <a:rPr lang="ru-RU" dirty="0" smtClean="0">
                <a:solidFill>
                  <a:srgbClr val="222222"/>
                </a:solidFill>
                <a:latin typeface="Arial" panose="020B0604020202020204" pitchFamily="34" charset="0"/>
              </a:rPr>
              <a:t>дому. 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Существительное становится безударным: я Из лесу вышел; был сильный мороз.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12) </a:t>
            </a:r>
            <a:r>
              <a:rPr lang="ru-RU" dirty="0" err="1">
                <a:solidFill>
                  <a:srgbClr val="222222"/>
                </a:solidFill>
                <a:latin typeface="Arial" panose="020B0604020202020204" pitchFamily="34" charset="0"/>
              </a:rPr>
              <a:t>Лишительный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 падеж — используется исключительно с глаголами отрицания: не хочу знать правды (не правду), не может иметь права (не право).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13) Количественно-отделительный падеж — похож на родительный падеж, но имеет отличия: чашка чаю (вместо чая)</a:t>
            </a:r>
            <a:r>
              <a:rPr lang="ru-RU" u="sng" dirty="0">
                <a:solidFill>
                  <a:srgbClr val="222222"/>
                </a:solidFill>
                <a:latin typeface="Arial" panose="020B0604020202020204" pitchFamily="34" charset="0"/>
                <a:hlinkClick r:id="rId2"/>
              </a:rPr>
              <a:t>,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 задать жару (вместо </a:t>
            </a:r>
            <a:r>
              <a:rPr lang="ru-RU" dirty="0" smtClean="0">
                <a:solidFill>
                  <a:srgbClr val="222222"/>
                </a:solidFill>
                <a:latin typeface="Arial" panose="020B0604020202020204" pitchFamily="34" charset="0"/>
              </a:rPr>
              <a:t>жара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), прибавить ходу (вместо прибавить ход).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14) </a:t>
            </a:r>
            <a:r>
              <a:rPr lang="ru-RU" dirty="0" err="1">
                <a:solidFill>
                  <a:srgbClr val="222222"/>
                </a:solidFill>
                <a:latin typeface="Arial" panose="020B0604020202020204" pitchFamily="34" charset="0"/>
              </a:rPr>
              <a:t>Ждательный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 падеж — Он же </a:t>
            </a:r>
            <a:r>
              <a:rPr lang="ru-RU" dirty="0" err="1">
                <a:solidFill>
                  <a:srgbClr val="222222"/>
                </a:solidFill>
                <a:latin typeface="Arial" panose="020B0604020202020204" pitchFamily="34" charset="0"/>
              </a:rPr>
              <a:t>родительно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-винительный падеж: Ждать (кого? чего?) письма (не письмо), Ждать (кого? что?) маму (не мамы), Ждать у моря погоды (не погоду).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15) </a:t>
            </a:r>
            <a:r>
              <a:rPr lang="ru-RU" dirty="0" err="1">
                <a:solidFill>
                  <a:srgbClr val="222222"/>
                </a:solidFill>
                <a:latin typeface="Arial" panose="020B0604020202020204" pitchFamily="34" charset="0"/>
              </a:rPr>
              <a:t>Превратительный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 (он же </a:t>
            </a:r>
            <a:r>
              <a:rPr lang="ru-RU" dirty="0" err="1">
                <a:solidFill>
                  <a:srgbClr val="222222"/>
                </a:solidFill>
                <a:latin typeface="Arial" panose="020B0604020202020204" pitchFamily="34" charset="0"/>
              </a:rPr>
              <a:t>включительный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) падеж. Производное от винительного падежа (в кого? во что?). Применяется исключительно в оборотах речи на подобие: Пойти в летчики, Баллотироваться в </a:t>
            </a:r>
            <a:r>
              <a:rPr lang="ru-RU" u="sng" dirty="0">
                <a:solidFill>
                  <a:srgbClr val="222222"/>
                </a:solidFill>
                <a:latin typeface="Arial" panose="020B0604020202020204" pitchFamily="34" charset="0"/>
                <a:hlinkClick r:id="rId2"/>
              </a:rPr>
              <a:t>депутаты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, Взять в жены, Годиться в сыновья.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16185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Синий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199</TotalTime>
  <Words>418</Words>
  <Application>Microsoft Office PowerPoint</Application>
  <PresentationFormat>Произвольный</PresentationFormat>
  <Paragraphs>57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Грань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22</cp:revision>
  <dcterms:created xsi:type="dcterms:W3CDTF">2019-02-19T14:24:48Z</dcterms:created>
  <dcterms:modified xsi:type="dcterms:W3CDTF">2019-05-17T17:56:52Z</dcterms:modified>
</cp:coreProperties>
</file>